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69A7"/>
    <a:srgbClr val="1365A0"/>
    <a:srgbClr val="12497F"/>
    <a:srgbClr val="10477B"/>
    <a:srgbClr val="093E6B"/>
    <a:srgbClr val="083C69"/>
    <a:srgbClr val="01345B"/>
    <a:srgbClr val="083C6A"/>
    <a:srgbClr val="1A6BA9"/>
    <a:srgbClr val="1044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8" d="100"/>
          <a:sy n="88" d="100"/>
        </p:scale>
        <p:origin x="192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4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27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86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04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08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714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58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789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293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36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13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4A1CF-E462-472E-9D46-13412B814C09}" type="datetimeFigureOut">
              <a:rPr lang="en-GB" smtClean="0"/>
              <a:t>12/12/2023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76A7F-8DA4-4A38-8BB9-1C74A8060B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96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67564F-3C1A-F0C8-7F2C-ED65006F82FD}"/>
              </a:ext>
            </a:extLst>
          </p:cNvPr>
          <p:cNvSpPr txBox="1">
            <a:spLocks/>
          </p:cNvSpPr>
          <p:nvPr/>
        </p:nvSpPr>
        <p:spPr>
          <a:xfrm>
            <a:off x="106354" y="2948640"/>
            <a:ext cx="6626225" cy="360000"/>
          </a:xfrm>
          <a:prstGeom prst="rect">
            <a:avLst/>
          </a:prstGeom>
          <a:gradFill flip="none" rotWithShape="1">
            <a:gsLst>
              <a:gs pos="0">
                <a:srgbClr val="1869A7">
                  <a:shade val="30000"/>
                  <a:satMod val="115000"/>
                </a:srgbClr>
              </a:gs>
              <a:gs pos="50000">
                <a:srgbClr val="1869A7">
                  <a:shade val="67500"/>
                  <a:satMod val="115000"/>
                </a:srgbClr>
              </a:gs>
              <a:gs pos="100000">
                <a:srgbClr val="1869A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1365A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defTabSz="685800"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800" dirty="0"/>
              <a:t>Methods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C792162-7F68-D2E6-3CB3-B8715A380D7F}"/>
              </a:ext>
            </a:extLst>
          </p:cNvPr>
          <p:cNvSpPr txBox="1">
            <a:spLocks/>
          </p:cNvSpPr>
          <p:nvPr/>
        </p:nvSpPr>
        <p:spPr>
          <a:xfrm>
            <a:off x="115879" y="4504711"/>
            <a:ext cx="6626225" cy="360000"/>
          </a:xfrm>
          <a:prstGeom prst="rect">
            <a:avLst/>
          </a:prstGeom>
          <a:gradFill flip="none" rotWithShape="1">
            <a:gsLst>
              <a:gs pos="0">
                <a:srgbClr val="1869A7">
                  <a:shade val="30000"/>
                  <a:satMod val="115000"/>
                </a:srgbClr>
              </a:gs>
              <a:gs pos="50000">
                <a:srgbClr val="1869A7">
                  <a:shade val="67500"/>
                  <a:satMod val="115000"/>
                </a:srgbClr>
              </a:gs>
              <a:gs pos="100000">
                <a:srgbClr val="1869A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1365A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defTabSz="685800"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800" dirty="0"/>
              <a:t>Results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E50C3D3-CE83-E4A6-43FF-F1DEDD5B1DCF}"/>
              </a:ext>
            </a:extLst>
          </p:cNvPr>
          <p:cNvSpPr txBox="1">
            <a:spLocks/>
          </p:cNvSpPr>
          <p:nvPr/>
        </p:nvSpPr>
        <p:spPr>
          <a:xfrm>
            <a:off x="115879" y="8881998"/>
            <a:ext cx="6626225" cy="360000"/>
          </a:xfrm>
          <a:prstGeom prst="rect">
            <a:avLst/>
          </a:prstGeom>
          <a:gradFill flip="none" rotWithShape="1">
            <a:gsLst>
              <a:gs pos="0">
                <a:srgbClr val="1869A7">
                  <a:shade val="30000"/>
                  <a:satMod val="115000"/>
                </a:srgbClr>
              </a:gs>
              <a:gs pos="50000">
                <a:srgbClr val="1869A7">
                  <a:shade val="67500"/>
                  <a:satMod val="115000"/>
                </a:srgbClr>
              </a:gs>
              <a:gs pos="100000">
                <a:srgbClr val="1869A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1365A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defTabSz="685800"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800" dirty="0"/>
              <a:t>Discussion</a:t>
            </a:r>
          </a:p>
        </p:txBody>
      </p:sp>
      <p:sp>
        <p:nvSpPr>
          <p:cNvPr id="7" name="Prostokąt 20">
            <a:extLst>
              <a:ext uri="{FF2B5EF4-FFF2-40B4-BE49-F238E27FC236}">
                <a16:creationId xmlns:a16="http://schemas.microsoft.com/office/drawing/2014/main" id="{D213E0CE-C854-C6AC-C823-00C9284DCC23}"/>
              </a:ext>
            </a:extLst>
          </p:cNvPr>
          <p:cNvSpPr/>
          <p:nvPr/>
        </p:nvSpPr>
        <p:spPr>
          <a:xfrm>
            <a:off x="161913" y="3426298"/>
            <a:ext cx="6515099" cy="1010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developed a programme that uses Epic Electronic Health Record (EHR) to automatically extract relevant data from patients' electronic health records, including their history, clinical findings, and blood results to generate a National Emergency Laparotomy Audit (NELA) Parsimonious score.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validate the accuracy of the Generated NELA score, we compared our results with those obtained using the NELA score calculator with both normal and extreme values.</a:t>
            </a:r>
          </a:p>
        </p:txBody>
      </p:sp>
      <p:sp>
        <p:nvSpPr>
          <p:cNvPr id="8" name="Prostokąt 20">
            <a:extLst>
              <a:ext uri="{FF2B5EF4-FFF2-40B4-BE49-F238E27FC236}">
                <a16:creationId xmlns:a16="http://schemas.microsoft.com/office/drawing/2014/main" id="{F00EDEAB-A4D5-BEA4-50C5-1BEA2FDE164F}"/>
              </a:ext>
            </a:extLst>
          </p:cNvPr>
          <p:cNvSpPr/>
          <p:nvPr/>
        </p:nvSpPr>
        <p:spPr>
          <a:xfrm>
            <a:off x="161913" y="4964468"/>
            <a:ext cx="6515099" cy="1540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study found that our automated NELA scoring system produced highly accurate results, generating the same estimated morbidity and mortality values as the NELA Calculator regardless of input.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Additionally, the automated system was considerably faster than manual scoring methods, markedly reducing the time required to generate a score.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data is displayed to the end-user, as shown in Figure 1, to help ensure contemporaneous clinical decision making and correct supervision levels as dictated by the NELA recommendations.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tracker is also included to display missing parameters if the score cannot be calculated. </a:t>
            </a:r>
          </a:p>
        </p:txBody>
      </p:sp>
      <p:sp>
        <p:nvSpPr>
          <p:cNvPr id="11" name="Prostokąt 20">
            <a:extLst>
              <a:ext uri="{FF2B5EF4-FFF2-40B4-BE49-F238E27FC236}">
                <a16:creationId xmlns:a16="http://schemas.microsoft.com/office/drawing/2014/main" id="{C6187B71-BFF4-9463-1DA6-54A2E1C8C408}"/>
              </a:ext>
            </a:extLst>
          </p:cNvPr>
          <p:cNvSpPr/>
          <p:nvPr/>
        </p:nvSpPr>
        <p:spPr>
          <a:xfrm>
            <a:off x="115879" y="9363811"/>
            <a:ext cx="6515099" cy="1278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development of an automated NELA scoring system using Epic EHR allows for faster identification of higher-risk patients, especially in an urgent/emergent setting.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accurately and quickly identifying patients at risk for complications, more targeted perioperative interventions can be implemented.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Our study demonstrates the feasibility and effectiveness of using the customisable features available on the Epic’s EHR to extract relevant data and generate NELA scores.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78241C-B56D-CF44-0359-67D4F281A70D}"/>
              </a:ext>
            </a:extLst>
          </p:cNvPr>
          <p:cNvSpPr txBox="1">
            <a:spLocks/>
          </p:cNvSpPr>
          <p:nvPr/>
        </p:nvSpPr>
        <p:spPr>
          <a:xfrm>
            <a:off x="115879" y="10763794"/>
            <a:ext cx="6616700" cy="360000"/>
          </a:xfrm>
          <a:prstGeom prst="rect">
            <a:avLst/>
          </a:prstGeom>
          <a:gradFill flip="none" rotWithShape="1">
            <a:gsLst>
              <a:gs pos="0">
                <a:srgbClr val="1869A7">
                  <a:shade val="30000"/>
                  <a:satMod val="115000"/>
                </a:srgbClr>
              </a:gs>
              <a:gs pos="50000">
                <a:srgbClr val="1869A7">
                  <a:shade val="67500"/>
                  <a:satMod val="115000"/>
                </a:srgbClr>
              </a:gs>
              <a:gs pos="100000">
                <a:srgbClr val="1869A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1365A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defTabSz="685800">
              <a:lnSpc>
                <a:spcPct val="90000"/>
              </a:lnSpc>
              <a:spcBef>
                <a:spcPct val="0"/>
              </a:spcBef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800" dirty="0"/>
              <a:t>References</a:t>
            </a:r>
          </a:p>
        </p:txBody>
      </p:sp>
      <p:sp>
        <p:nvSpPr>
          <p:cNvPr id="13" name="Prostokąt 23">
            <a:extLst>
              <a:ext uri="{FF2B5EF4-FFF2-40B4-BE49-F238E27FC236}">
                <a16:creationId xmlns:a16="http://schemas.microsoft.com/office/drawing/2014/main" id="{8ACF337C-BC0A-634B-4E9F-CA21030CA255}"/>
              </a:ext>
            </a:extLst>
          </p:cNvPr>
          <p:cNvSpPr/>
          <p:nvPr/>
        </p:nvSpPr>
        <p:spPr>
          <a:xfrm>
            <a:off x="171442" y="11150974"/>
            <a:ext cx="6515098" cy="294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Tx/>
              <a:buAutoNum type="arabicPeriod"/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https://data.nela.org.uk/riskcalculator/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6DC474-B181-05CB-C518-6D79AD1C4D64}"/>
              </a:ext>
            </a:extLst>
          </p:cNvPr>
          <p:cNvSpPr txBox="1">
            <a:spLocks/>
          </p:cNvSpPr>
          <p:nvPr/>
        </p:nvSpPr>
        <p:spPr>
          <a:xfrm>
            <a:off x="111119" y="1592024"/>
            <a:ext cx="6635749" cy="360000"/>
          </a:xfrm>
          <a:prstGeom prst="rect">
            <a:avLst/>
          </a:prstGeom>
          <a:gradFill flip="none" rotWithShape="1">
            <a:gsLst>
              <a:gs pos="0">
                <a:srgbClr val="1869A7">
                  <a:shade val="30000"/>
                  <a:satMod val="115000"/>
                </a:srgbClr>
              </a:gs>
              <a:gs pos="50000">
                <a:srgbClr val="1869A7">
                  <a:shade val="67500"/>
                  <a:satMod val="115000"/>
                </a:srgbClr>
              </a:gs>
              <a:gs pos="100000">
                <a:srgbClr val="1869A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rgbClr val="1365A0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pic>
        <p:nvPicPr>
          <p:cNvPr id="15" name="Picture 14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224FCD73-C5FD-261F-789B-9C681DA886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629"/>
          <a:stretch/>
        </p:blipFill>
        <p:spPr>
          <a:xfrm>
            <a:off x="0" y="0"/>
            <a:ext cx="6858000" cy="138634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40353E6-4B5D-205A-25CE-2E16F6397762}"/>
              </a:ext>
            </a:extLst>
          </p:cNvPr>
          <p:cNvSpPr txBox="1"/>
          <p:nvPr/>
        </p:nvSpPr>
        <p:spPr>
          <a:xfrm>
            <a:off x="1463041" y="92453"/>
            <a:ext cx="5274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Enhancing Patient Care Through Automated NELA Score Generation from Epic Electronic Health Records</a:t>
            </a:r>
            <a:b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Yousaf</a:t>
            </a:r>
            <a:r>
              <a:rPr lang="en-GB" altLang="en-US" sz="12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M. Aftab</a:t>
            </a:r>
            <a:r>
              <a:rPr lang="en-GB" altLang="en-US" sz="12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C. Johnstone</a:t>
            </a:r>
            <a:r>
              <a:rPr lang="en-GB" altLang="en-US" sz="12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T. Dixson</a:t>
            </a:r>
            <a:r>
              <a:rPr lang="en-GB" altLang="en-US" sz="12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P. Walsh</a:t>
            </a:r>
            <a:r>
              <a:rPr lang="en-GB" altLang="en-US" sz="12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br>
              <a:rPr lang="en-US" altLang="ja-JP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King’s College London; 2. Guy’s and St Thomas’ Hospitals, London</a:t>
            </a:r>
            <a:endParaRPr lang="en-GB" sz="1600" dirty="0"/>
          </a:p>
        </p:txBody>
      </p:sp>
      <p:sp>
        <p:nvSpPr>
          <p:cNvPr id="16" name="Prostokąt 20">
            <a:extLst>
              <a:ext uri="{FF2B5EF4-FFF2-40B4-BE49-F238E27FC236}">
                <a16:creationId xmlns:a16="http://schemas.microsoft.com/office/drawing/2014/main" id="{B08A1FB2-C24D-6F6B-2DCE-026B91FA0CAA}"/>
              </a:ext>
            </a:extLst>
          </p:cNvPr>
          <p:cNvSpPr/>
          <p:nvPr/>
        </p:nvSpPr>
        <p:spPr>
          <a:xfrm>
            <a:off x="111119" y="2037067"/>
            <a:ext cx="6515099" cy="845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Parsimonious NELA Risk Calculator tool </a:t>
            </a:r>
            <a:r>
              <a:rPr lang="en-GB" sz="1000" b="0" i="0" dirty="0">
                <a:solidFill>
                  <a:srgbClr val="040C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provides an estimate of the risk of death within 30 days of emergency abdominal surgery using inserted patient da</a:t>
            </a:r>
            <a:r>
              <a:rPr lang="en-GB" sz="1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ta.</a:t>
            </a:r>
            <a:r>
              <a:rPr lang="en-GB" altLang="en-U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GB" sz="10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0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aim of this project was to develop a program which automatically extracts patient data from Epic Electronic Health Records (EHR) to generate a NELA Risk score.</a:t>
            </a:r>
            <a:endParaRPr lang="en-GB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rostokąt 20">
            <a:extLst>
              <a:ext uri="{FF2B5EF4-FFF2-40B4-BE49-F238E27FC236}">
                <a16:creationId xmlns:a16="http://schemas.microsoft.com/office/drawing/2014/main" id="{43414FD6-01AF-9C2E-5A78-C3F2263E2BED}"/>
              </a:ext>
            </a:extLst>
          </p:cNvPr>
          <p:cNvSpPr/>
          <p:nvPr/>
        </p:nvSpPr>
        <p:spPr>
          <a:xfrm>
            <a:off x="231775" y="8609815"/>
            <a:ext cx="6626225" cy="245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1: A screenshot of the automated </a:t>
            </a:r>
            <a:r>
              <a:rPr lang="en-GB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programme we developed on Epic EHR, shown on the right sidebar.</a:t>
            </a:r>
            <a:endParaRPr lang="en-GB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D694C900-AA9A-076C-F865-D7367C2351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48" y="6604968"/>
            <a:ext cx="4387561" cy="19376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5963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101</TotalTime>
  <Words>395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Fyles</dc:creator>
  <cp:lastModifiedBy>Muhammad Aftab</cp:lastModifiedBy>
  <cp:revision>8</cp:revision>
  <dcterms:created xsi:type="dcterms:W3CDTF">2023-10-23T15:17:28Z</dcterms:created>
  <dcterms:modified xsi:type="dcterms:W3CDTF">2023-12-12T00:10:01Z</dcterms:modified>
</cp:coreProperties>
</file>